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71" r:id="rId3"/>
    <p:sldId id="257" r:id="rId4"/>
    <p:sldId id="258" r:id="rId5"/>
    <p:sldId id="261" r:id="rId6"/>
    <p:sldId id="262" r:id="rId7"/>
    <p:sldId id="263" r:id="rId8"/>
    <p:sldId id="267" r:id="rId9"/>
    <p:sldId id="264" r:id="rId10"/>
    <p:sldId id="265" r:id="rId11"/>
    <p:sldId id="268" r:id="rId12"/>
    <p:sldId id="266" r:id="rId13"/>
    <p:sldId id="275" r:id="rId14"/>
    <p:sldId id="270" r:id="rId15"/>
    <p:sldId id="272" r:id="rId16"/>
    <p:sldId id="269" r:id="rId17"/>
    <p:sldId id="273" r:id="rId18"/>
    <p:sldId id="276" r:id="rId19"/>
    <p:sldId id="259" r:id="rId20"/>
    <p:sldId id="260" r:id="rId21"/>
  </p:sldIdLst>
  <p:sldSz cx="9144000" cy="5715000" type="screen16x10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A300"/>
    <a:srgbClr val="FDCA00"/>
    <a:srgbClr val="9C1C26"/>
    <a:srgbClr val="312C8C"/>
    <a:srgbClr val="000000"/>
    <a:srgbClr val="B5B5B5"/>
    <a:srgbClr val="E950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31" autoAdjust="0"/>
    <p:restoredTop sz="91188" autoAdjust="0"/>
  </p:normalViewPr>
  <p:slideViewPr>
    <p:cSldViewPr snapToObjects="1">
      <p:cViewPr varScale="1">
        <p:scale>
          <a:sx n="124" d="100"/>
          <a:sy n="124" d="100"/>
        </p:scale>
        <p:origin x="1428" y="96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800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 b="1">
                <a:latin typeface="Stafford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Stafford" pitchFamily="2" charset="0"/>
              </a:defRPr>
            </a:lvl1pPr>
          </a:lstStyle>
          <a:p>
            <a:fld id="{A32DC80D-291A-4ABB-A78B-0417274A267C}" type="datetime4">
              <a:rPr lang="de-DE"/>
              <a:pPr/>
              <a:t>8. April 2021</a:t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  <a:pPr/>
              <a:t>‹Nr.›</a:t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0070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fld id="{065B079B-E513-489A-8A1B-D7C78493EA86}" type="datetime4">
              <a:rPr lang="de-DE"/>
              <a:pPr/>
              <a:t>8. April 2021</a:t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62025" y="923925"/>
            <a:ext cx="4914900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678740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Fluid behaviour is governed by </a:t>
            </a:r>
            <a:r>
              <a:rPr lang="sq-AL" b="1" dirty="0"/>
              <a:t>Navier–Stokes equations</a:t>
            </a:r>
            <a:r>
              <a:rPr lang="en-GB" b="1" dirty="0"/>
              <a:t>,</a:t>
            </a:r>
            <a:r>
              <a:rPr lang="en-GB" b="0" dirty="0"/>
              <a:t> which are partial differential equations that are hard to solve.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8.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1941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FitzGerald has shown evidence for action-values in the brain via fMRI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8.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2744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POMDP has few information about the state of the system before the first water leaves the bottle =&gt; pouring in low amounts of water is difficult.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8.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1624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179512" y="306917"/>
            <a:ext cx="8786365" cy="1740958"/>
          </a:xfrm>
          <a:prstGeom prst="rect">
            <a:avLst/>
          </a:prstGeom>
          <a:solidFill>
            <a:srgbClr val="9C1C2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51520" y="1207823"/>
            <a:ext cx="6840760" cy="787135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>
          <a:xfrm>
            <a:off x="270897" y="407458"/>
            <a:ext cx="6821383" cy="698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7" name="Rectangle 8"/>
          <p:cNvSpPr>
            <a:spLocks noChangeArrowheads="1"/>
          </p:cNvSpPr>
          <p:nvPr userDrawn="1"/>
        </p:nvSpPr>
        <p:spPr bwMode="auto">
          <a:xfrm>
            <a:off x="179512" y="164043"/>
            <a:ext cx="8786366" cy="120386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>
              <a:latin typeface="+mn-lt"/>
              <a:cs typeface="Tahoma" pitchFamily="34" charset="0"/>
            </a:endParaRPr>
          </a:p>
        </p:txBody>
      </p:sp>
      <p:sp>
        <p:nvSpPr>
          <p:cNvPr id="19" name="Line 14"/>
          <p:cNvSpPr>
            <a:spLocks noChangeShapeType="1"/>
          </p:cNvSpPr>
          <p:nvPr userDrawn="1"/>
        </p:nvSpPr>
        <p:spPr bwMode="auto">
          <a:xfrm>
            <a:off x="179512" y="2047616"/>
            <a:ext cx="8786366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>
              <a:latin typeface="+mn-lt"/>
              <a:cs typeface="Tahoma" pitchFamily="34" charset="0"/>
            </a:endParaRPr>
          </a:p>
        </p:txBody>
      </p:sp>
      <p:sp>
        <p:nvSpPr>
          <p:cNvPr id="20" name="Line 15"/>
          <p:cNvSpPr>
            <a:spLocks noChangeShapeType="1"/>
          </p:cNvSpPr>
          <p:nvPr userDrawn="1"/>
        </p:nvSpPr>
        <p:spPr bwMode="auto">
          <a:xfrm>
            <a:off x="179512" y="5305772"/>
            <a:ext cx="8786365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>
              <a:latin typeface="+mn-lt"/>
              <a:cs typeface="Tahoma" pitchFamily="34" charset="0"/>
            </a:endParaRPr>
          </a:p>
        </p:txBody>
      </p:sp>
      <p:sp>
        <p:nvSpPr>
          <p:cNvPr id="21" name="Line 14"/>
          <p:cNvSpPr>
            <a:spLocks noChangeShapeType="1"/>
          </p:cNvSpPr>
          <p:nvPr userDrawn="1"/>
        </p:nvSpPr>
        <p:spPr bwMode="auto">
          <a:xfrm>
            <a:off x="179512" y="308645"/>
            <a:ext cx="8786366" cy="0"/>
          </a:xfrm>
          <a:prstGeom prst="line">
            <a:avLst/>
          </a:prstGeom>
          <a:noFill/>
          <a:ln w="1524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>
              <a:latin typeface="+mn-lt"/>
              <a:cs typeface="Tahoma" pitchFamily="34" charset="0"/>
            </a:endParaRPr>
          </a:p>
        </p:txBody>
      </p:sp>
      <p:sp>
        <p:nvSpPr>
          <p:cNvPr id="13" name="Fußzeilenplatzhalter 3"/>
          <p:cNvSpPr txBox="1">
            <a:spLocks/>
          </p:cNvSpPr>
          <p:nvPr userDrawn="1"/>
        </p:nvSpPr>
        <p:spPr>
          <a:xfrm>
            <a:off x="84072" y="5391255"/>
            <a:ext cx="7273801" cy="19314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08.04.2021</a:t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t>  |  Fachbereich Humanwissenschaften  |  Institut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t>Cognitive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t> Science  |  Yannik Keller |  </a:t>
            </a:r>
            <a:fld id="{8E9B2640-8CD7-45FF-9440-54608BC46479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itchFamily="34" charset="0"/>
            </a:endParaRPr>
          </a:p>
        </p:txBody>
      </p:sp>
      <p:pic>
        <p:nvPicPr>
          <p:cNvPr id="16" name="Picture 9" descr="tud_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657283" y="448879"/>
            <a:ext cx="1426866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Grafik 2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2BE81C9C-73E1-4A22-BBA1-248F841AD8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5338276"/>
            <a:ext cx="741853" cy="3767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1499" y="407458"/>
            <a:ext cx="6821383" cy="6985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idx="11"/>
          </p:nvPr>
        </p:nvSpPr>
        <p:spPr>
          <a:xfrm>
            <a:off x="180489" y="1350000"/>
            <a:ext cx="8783999" cy="3733286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3672418"/>
            <a:ext cx="8784976" cy="1135063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79512" y="2422261"/>
            <a:ext cx="8784976" cy="1250156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1121" y="407458"/>
            <a:ext cx="6821383" cy="6985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81121" y="1326886"/>
            <a:ext cx="4357220" cy="3792818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Inhaltsplatzhalter 2"/>
          <p:cNvSpPr>
            <a:spLocks noGrp="1"/>
          </p:cNvSpPr>
          <p:nvPr>
            <p:ph sz="half" idx="10"/>
          </p:nvPr>
        </p:nvSpPr>
        <p:spPr>
          <a:xfrm>
            <a:off x="4663618" y="1326886"/>
            <a:ext cx="4300870" cy="3792818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4" y="407458"/>
            <a:ext cx="6808162" cy="6985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79514" y="1326885"/>
            <a:ext cx="2860710" cy="3873413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0"/>
          </p:nvPr>
        </p:nvSpPr>
        <p:spPr>
          <a:xfrm>
            <a:off x="3131840" y="1326885"/>
            <a:ext cx="2860710" cy="3873413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sz="half" idx="12"/>
          </p:nvPr>
        </p:nvSpPr>
        <p:spPr>
          <a:xfrm>
            <a:off x="6084168" y="1326885"/>
            <a:ext cx="2880320" cy="3873413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4306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4" y="407458"/>
            <a:ext cx="6808162" cy="6985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419872" y="1350000"/>
            <a:ext cx="5544616" cy="3811756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511" y="1350000"/>
            <a:ext cx="3147109" cy="3811756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179512" y="407458"/>
            <a:ext cx="6840000" cy="6985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345332"/>
            <a:ext cx="5486400" cy="25922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179512" y="627849"/>
            <a:ext cx="8713663" cy="900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7513" y="407458"/>
            <a:ext cx="7202799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511" y="1350000"/>
            <a:ext cx="8786365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179512" y="164043"/>
            <a:ext cx="8786366" cy="120386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>
              <a:latin typeface="+mn-lt"/>
              <a:cs typeface="Tahoma" pitchFamily="34" charset="0"/>
            </a:endParaRPr>
          </a:p>
        </p:txBody>
      </p:sp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179512" y="1207823"/>
            <a:ext cx="8786366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>
              <a:latin typeface="+mn-lt"/>
              <a:cs typeface="Tahoma" pitchFamily="34" charset="0"/>
            </a:endParaRPr>
          </a:p>
        </p:txBody>
      </p:sp>
      <p:sp>
        <p:nvSpPr>
          <p:cNvPr id="13" name="Fußzeilenplatzhalter 3"/>
          <p:cNvSpPr txBox="1">
            <a:spLocks/>
          </p:cNvSpPr>
          <p:nvPr/>
        </p:nvSpPr>
        <p:spPr>
          <a:xfrm>
            <a:off x="84072" y="5391255"/>
            <a:ext cx="7273801" cy="19314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08.04.2021</a:t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t>  |  Fachbereich Humanwissenschaften  |  Institut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t>Cognitive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t> Science  |  Yannik Keller |  </a:t>
            </a:r>
            <a:fld id="{8E9B2640-8CD7-45FF-9440-54608BC46479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itchFamily="34" charset="0"/>
            </a:endParaRPr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>
            <a:off x="179512" y="308645"/>
            <a:ext cx="8786366" cy="0"/>
          </a:xfrm>
          <a:prstGeom prst="line">
            <a:avLst/>
          </a:prstGeom>
          <a:noFill/>
          <a:ln w="1524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>
              <a:latin typeface="+mn-lt"/>
              <a:cs typeface="Tahoma" pitchFamily="34" charset="0"/>
            </a:endParaRPr>
          </a:p>
        </p:txBody>
      </p:sp>
      <p:sp>
        <p:nvSpPr>
          <p:cNvPr id="16" name="Line 15"/>
          <p:cNvSpPr>
            <a:spLocks noChangeShapeType="1"/>
          </p:cNvSpPr>
          <p:nvPr/>
        </p:nvSpPr>
        <p:spPr bwMode="auto">
          <a:xfrm>
            <a:off x="179512" y="5305772"/>
            <a:ext cx="8786365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>
              <a:latin typeface="+mn-lt"/>
              <a:cs typeface="Tahoma" pitchFamily="34" charset="0"/>
            </a:endParaRPr>
          </a:p>
        </p:txBody>
      </p:sp>
      <p:pic>
        <p:nvPicPr>
          <p:cNvPr id="12" name="Picture 9" descr="tud_logo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657283" y="448879"/>
            <a:ext cx="1426866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fik 16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B72B91F0-04C1-4B42-B691-8C515CC10C6D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5338276"/>
            <a:ext cx="741851" cy="37672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8" r:id="rId5"/>
    <p:sldLayoutId id="2147483654" r:id="rId6"/>
    <p:sldLayoutId id="2147483655" r:id="rId7"/>
    <p:sldLayoutId id="2147483656" r:id="rId8"/>
    <p:sldLayoutId id="2147483657" r:id="rId9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None/>
        <a:defRPr sz="200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179388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Tahoma" pitchFamily="34" charset="0"/>
        </a:defRPr>
      </a:lvl2pPr>
      <a:lvl3pPr marL="538163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Char char="§"/>
        <a:defRPr>
          <a:solidFill>
            <a:schemeClr val="tx1"/>
          </a:solidFill>
          <a:latin typeface="+mn-lt"/>
          <a:cs typeface="Tahoma" pitchFamily="34" charset="0"/>
        </a:defRPr>
      </a:lvl3pPr>
      <a:lvl4pPr marL="717550" indent="-173038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Tahoma" pitchFamily="34" charset="0"/>
        </a:defRPr>
      </a:lvl4pPr>
      <a:lvl5pPr marL="908050" indent="-188913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Tahoma" pitchFamily="34" charset="0"/>
        </a:defRPr>
      </a:lvl5pPr>
      <a:lvl6pPr marL="13652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neurosci.org/content/32/46/16417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dnuggets.com/images/reinforcement-learning-fig1-700.jp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Bachelor </a:t>
            </a:r>
            <a:r>
              <a:rPr lang="en-GB" dirty="0"/>
              <a:t>thesis by </a:t>
            </a:r>
            <a:r>
              <a:rPr lang="de-DE" dirty="0"/>
              <a:t>Yannik Keller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 solving the water pouring problem with simulation and reinforcement learning</a:t>
            </a:r>
          </a:p>
        </p:txBody>
      </p:sp>
      <p:pic>
        <p:nvPicPr>
          <p:cNvPr id="5" name="Grafik 4" descr="Ein Bild, das blau enthält.&#10;&#10;Automatisch generierte Beschreibung">
            <a:extLst>
              <a:ext uri="{FF2B5EF4-FFF2-40B4-BE49-F238E27FC236}">
                <a16:creationId xmlns:a16="http://schemas.microsoft.com/office/drawing/2014/main" id="{5725F867-2031-4E7D-965D-70D60BFF3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2353444"/>
            <a:ext cx="4381500" cy="24669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35909-DC8C-42A4-9CB9-013F9AE98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Actor-Critic architecture to tackle MDP version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ADD480B-3BBE-4262-AE9C-C39A0A03AD5F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6020" y="1349375"/>
            <a:ext cx="3633547" cy="3733800"/>
          </a:xfrm>
        </p:spPr>
      </p:pic>
    </p:spTree>
    <p:extLst>
      <p:ext uri="{BB962C8B-B14F-4D97-AF65-F5344CB8AC3E}">
        <p14:creationId xmlns:p14="http://schemas.microsoft.com/office/powerpoint/2010/main" val="1244778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285E24-16F5-4B22-BDA5-3FDDB36B9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21" y="407458"/>
            <a:ext cx="6821383" cy="698500"/>
          </a:xfrm>
        </p:spPr>
        <p:txBody>
          <a:bodyPr wrap="square" anchor="ctr">
            <a:normAutofit/>
          </a:bodyPr>
          <a:lstStyle/>
          <a:p>
            <a:r>
              <a:rPr lang="en-GB" dirty="0"/>
              <a:t>Neural Network Training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EA45C1-4232-4727-9029-B2C655584E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1121" y="1326886"/>
            <a:ext cx="4357220" cy="3792818"/>
          </a:xfrm>
        </p:spPr>
        <p:txBody>
          <a:bodyPr wrap="square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Training was performed on a single GPU on a DGX-2 machine.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 each experiment, the network was trained for 1,000,000 steps.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D34AB23-DE77-4E16-B6B1-76CA38DCB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3618" y="1638567"/>
            <a:ext cx="4300870" cy="316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95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ECF8E8-38BB-4840-B666-30F9C8549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MDP vs POMDP deviation from target-fill level 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E0F2EE09-FF91-436F-8416-389B899D7E84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0975" y="1466952"/>
            <a:ext cx="8783638" cy="3498646"/>
          </a:xfr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4AA5C452-8688-4CFE-A5B8-541D5C139295}"/>
              </a:ext>
            </a:extLst>
          </p:cNvPr>
          <p:cNvSpPr/>
          <p:nvPr/>
        </p:nvSpPr>
        <p:spPr>
          <a:xfrm>
            <a:off x="1043608" y="1800000"/>
            <a:ext cx="648072" cy="14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000" dirty="0">
                <a:solidFill>
                  <a:schemeClr val="tx1"/>
                </a:solidFill>
              </a:rPr>
              <a:t>POMDP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7B736A2-0B1D-495D-8862-3062CECA6FC9}"/>
              </a:ext>
            </a:extLst>
          </p:cNvPr>
          <p:cNvSpPr/>
          <p:nvPr/>
        </p:nvSpPr>
        <p:spPr>
          <a:xfrm>
            <a:off x="1044000" y="1980000"/>
            <a:ext cx="648072" cy="14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000" dirty="0">
                <a:solidFill>
                  <a:schemeClr val="tx1"/>
                </a:solidFill>
              </a:rPr>
              <a:t>MDP</a:t>
            </a:r>
          </a:p>
        </p:txBody>
      </p:sp>
      <p:pic>
        <p:nvPicPr>
          <p:cNvPr id="6" name="Grafik 5" descr="Ein Bild, das ausgestaltet enthält.&#10;&#10;Automatisch generierte Beschreibung">
            <a:extLst>
              <a:ext uri="{FF2B5EF4-FFF2-40B4-BE49-F238E27FC236}">
                <a16:creationId xmlns:a16="http://schemas.microsoft.com/office/drawing/2014/main" id="{A233236C-97DA-4DAA-B6E5-7D692AA7B9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466952"/>
            <a:ext cx="3284982" cy="184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54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35826-A951-4AF1-B911-6C10491A5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Agent behaviour depending on target fill-level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9BC1AF6-B186-427D-8539-528CA992D5BE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975" y="1460019"/>
            <a:ext cx="8783638" cy="3512512"/>
          </a:xfrm>
        </p:spPr>
      </p:pic>
    </p:spTree>
    <p:extLst>
      <p:ext uri="{BB962C8B-B14F-4D97-AF65-F5344CB8AC3E}">
        <p14:creationId xmlns:p14="http://schemas.microsoft.com/office/powerpoint/2010/main" val="1685413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FE96B98-21F1-4B12-B2D0-7246E3A7C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9511" y="1350000"/>
            <a:ext cx="3147109" cy="3811756"/>
          </a:xfrm>
        </p:spPr>
        <p:txBody>
          <a:bodyPr/>
          <a:lstStyle/>
          <a:p>
            <a:r>
              <a:rPr lang="en-US" dirty="0"/>
              <a:t>Observation:</a:t>
            </a:r>
          </a:p>
          <a:p>
            <a:r>
              <a:rPr lang="en-US" dirty="0"/>
              <a:t>Bottle rotation trajectories of the learned policy is too non-smooth to be performed by a human.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343C5A1-5525-4045-A684-FFF62F43E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407458"/>
            <a:ext cx="6840000" cy="698500"/>
          </a:xfrm>
        </p:spPr>
        <p:txBody>
          <a:bodyPr wrap="square" anchor="ctr">
            <a:normAutofit/>
          </a:bodyPr>
          <a:lstStyle/>
          <a:p>
            <a:r>
              <a:rPr lang="en-GB" dirty="0"/>
              <a:t>Smoothness of motion</a:t>
            </a:r>
          </a:p>
        </p:txBody>
      </p:sp>
      <p:pic>
        <p:nvPicPr>
          <p:cNvPr id="17" name="Inhaltsplatzhalter 16">
            <a:extLst>
              <a:ext uri="{FF2B5EF4-FFF2-40B4-BE49-F238E27FC236}">
                <a16:creationId xmlns:a16="http://schemas.microsoft.com/office/drawing/2014/main" id="{6BAAB1B7-0F7D-4DA9-A8D5-3F3489DAC5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7984" y="1350000"/>
            <a:ext cx="4371766" cy="1846459"/>
          </a:xfr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B43ED63-94CD-4A6C-9786-8F5CED890A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29240" y="3442567"/>
            <a:ext cx="4397635" cy="184646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2F06F77-6BB1-49ED-A18B-46CB05749C0A}"/>
              </a:ext>
            </a:extLst>
          </p:cNvPr>
          <p:cNvSpPr txBox="1"/>
          <p:nvPr/>
        </p:nvSpPr>
        <p:spPr>
          <a:xfrm>
            <a:off x="3614440" y="1849388"/>
            <a:ext cx="787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RL</a:t>
            </a:r>
          </a:p>
          <a:p>
            <a:pPr algn="ctr"/>
            <a:r>
              <a:rPr lang="en-GB" dirty="0"/>
              <a:t>Agent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3556BA1-A66D-4434-898E-CCF4678B806C}"/>
              </a:ext>
            </a:extLst>
          </p:cNvPr>
          <p:cNvSpPr txBox="1"/>
          <p:nvPr/>
        </p:nvSpPr>
        <p:spPr>
          <a:xfrm>
            <a:off x="3354026" y="4009628"/>
            <a:ext cx="1047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Humans</a:t>
            </a:r>
          </a:p>
        </p:txBody>
      </p:sp>
    </p:spTree>
    <p:extLst>
      <p:ext uri="{BB962C8B-B14F-4D97-AF65-F5344CB8AC3E}">
        <p14:creationId xmlns:p14="http://schemas.microsoft.com/office/powerpoint/2010/main" val="3794266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E543BB12-2726-4B61-88CD-A9C47DB13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9475" y="1925714"/>
            <a:ext cx="5545138" cy="265891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5F4B74-0733-4261-B55B-5AF661EF816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Possible Solution:</a:t>
            </a:r>
          </a:p>
          <a:p>
            <a:r>
              <a:rPr lang="en-GB" dirty="0"/>
              <a:t>Give out some negative reward for high jerk motion of the agent.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55A6800-6A2D-4E1B-BDF8-16C0C7FDE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Smoothness of motion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039CA10-BD97-488B-9441-E8498D14F4AF}"/>
              </a:ext>
            </a:extLst>
          </p:cNvPr>
          <p:cNvSpPr/>
          <p:nvPr/>
        </p:nvSpPr>
        <p:spPr>
          <a:xfrm>
            <a:off x="3995936" y="1705372"/>
            <a:ext cx="4392488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8438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3D1468A-2D3D-4B8B-9063-FB3B51436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2001408"/>
            <a:ext cx="5544616" cy="2508939"/>
          </a:xfrm>
          <a:noFill/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C6815AC-5A15-43AC-94CB-3780E7DBC9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9511" y="1350000"/>
            <a:ext cx="3147109" cy="3811756"/>
          </a:xfrm>
        </p:spPr>
        <p:txBody>
          <a:bodyPr/>
          <a:lstStyle/>
          <a:p>
            <a:r>
              <a:rPr lang="en-US" dirty="0"/>
              <a:t>Can the agent also learn to pour from one glass into another?</a:t>
            </a:r>
          </a:p>
          <a:p>
            <a:r>
              <a:rPr lang="en-US" dirty="0"/>
              <a:t>What is more difficult, glass to glass or bottle to glass pouring?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0FB779E-A967-438B-8E83-9DFF67BF0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407458"/>
            <a:ext cx="6840000" cy="698500"/>
          </a:xfrm>
        </p:spPr>
        <p:txBody>
          <a:bodyPr wrap="square" anchor="ctr">
            <a:normAutofit/>
          </a:bodyPr>
          <a:lstStyle/>
          <a:p>
            <a:r>
              <a:rPr lang="en-GB" dirty="0"/>
              <a:t>Glass to glass pouring</a:t>
            </a:r>
          </a:p>
        </p:txBody>
      </p:sp>
    </p:spTree>
    <p:extLst>
      <p:ext uri="{BB962C8B-B14F-4D97-AF65-F5344CB8AC3E}">
        <p14:creationId xmlns:p14="http://schemas.microsoft.com/office/powerpoint/2010/main" val="1666597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138C7F2-0371-44DD-9276-2878CE125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528" y="1633364"/>
            <a:ext cx="8281045" cy="3263551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B4252B58-4B21-4568-BDC0-D068C874B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Glass to glass pouring is more difficult</a:t>
            </a:r>
          </a:p>
        </p:txBody>
      </p:sp>
    </p:spTree>
    <p:extLst>
      <p:ext uri="{BB962C8B-B14F-4D97-AF65-F5344CB8AC3E}">
        <p14:creationId xmlns:p14="http://schemas.microsoft.com/office/powerpoint/2010/main" val="3870795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1215E3C3-83EA-4CF7-8180-767CE87ACD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660" y="1673868"/>
            <a:ext cx="2769763" cy="1557992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41AA5AFC-1326-4031-BB22-304968C3C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Pouring examples</a:t>
            </a:r>
          </a:p>
        </p:txBody>
      </p:sp>
      <p:pic>
        <p:nvPicPr>
          <p:cNvPr id="8" name="Grafik 7" descr="Ein Bild, das Wand, drinnen, blau enthält.&#10;&#10;Automatisch generierte Beschreibung">
            <a:extLst>
              <a:ext uri="{FF2B5EF4-FFF2-40B4-BE49-F238E27FC236}">
                <a16:creationId xmlns:a16="http://schemas.microsoft.com/office/drawing/2014/main" id="{86A4B9C7-FA0A-4F3D-88F4-A153E9E65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119" y="3592554"/>
            <a:ext cx="2769762" cy="1557991"/>
          </a:xfrm>
          <a:prstGeom prst="rect">
            <a:avLst/>
          </a:prstGeom>
        </p:spPr>
      </p:pic>
      <p:pic>
        <p:nvPicPr>
          <p:cNvPr id="10" name="Grafik 9" descr="Ein Bild, das drinnen, blau enthält.&#10;&#10;Automatisch generierte Beschreibung">
            <a:extLst>
              <a:ext uri="{FF2B5EF4-FFF2-40B4-BE49-F238E27FC236}">
                <a16:creationId xmlns:a16="http://schemas.microsoft.com/office/drawing/2014/main" id="{BBA8A00F-08A7-4282-B3D4-AAF05924F2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1733193"/>
            <a:ext cx="2664296" cy="1498667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7C3876E-0852-4190-B71F-6899A82F28AE}"/>
              </a:ext>
            </a:extLst>
          </p:cNvPr>
          <p:cNvSpPr txBox="1"/>
          <p:nvPr/>
        </p:nvSpPr>
        <p:spPr>
          <a:xfrm>
            <a:off x="539552" y="1363861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Smooth pouring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DF75FBD-D61D-4EC9-B10F-D6E85DF3D249}"/>
              </a:ext>
            </a:extLst>
          </p:cNvPr>
          <p:cNvSpPr txBox="1"/>
          <p:nvPr/>
        </p:nvSpPr>
        <p:spPr>
          <a:xfrm>
            <a:off x="6588224" y="1310470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Glass to glass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966E27A-CDD4-4E7D-A680-08CEB62E322E}"/>
              </a:ext>
            </a:extLst>
          </p:cNvPr>
          <p:cNvSpPr txBox="1"/>
          <p:nvPr/>
        </p:nvSpPr>
        <p:spPr>
          <a:xfrm>
            <a:off x="3475358" y="3223222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Low target fill-level</a:t>
            </a:r>
          </a:p>
        </p:txBody>
      </p:sp>
    </p:spTree>
    <p:extLst>
      <p:ext uri="{BB962C8B-B14F-4D97-AF65-F5344CB8AC3E}">
        <p14:creationId xmlns:p14="http://schemas.microsoft.com/office/powerpoint/2010/main" val="1565760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91342-7F04-4F2F-80DD-F156F092F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EF2484-9CBF-42FD-BC5B-9E4641A2405C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 sz="1200" dirty="0">
                <a:effectLst/>
                <a:latin typeface="Arial" panose="020B0604020202020204" pitchFamily="34" charset="0"/>
              </a:rPr>
              <a:t>FitzGerald, T. H. B., </a:t>
            </a:r>
            <a:r>
              <a:rPr lang="en-GB" sz="1200" dirty="0" err="1">
                <a:effectLst/>
                <a:latin typeface="Arial" panose="020B0604020202020204" pitchFamily="34" charset="0"/>
              </a:rPr>
              <a:t>Friston</a:t>
            </a:r>
            <a:r>
              <a:rPr lang="en-GB" sz="1200" dirty="0">
                <a:effectLst/>
                <a:latin typeface="Arial" panose="020B0604020202020204" pitchFamily="34" charset="0"/>
              </a:rPr>
              <a:t>, K. J., &amp; Dolan, R. J. (2012). Action-specific value signals in reward-related regions of the human brain. Journal of Neuroscience,32(46),16417–16423. Retrieved from </a:t>
            </a:r>
            <a:r>
              <a:rPr lang="en-GB" sz="1200" dirty="0">
                <a:effectLst/>
                <a:latin typeface="Courier New" panose="02070309020205020404" pitchFamily="49" charset="0"/>
                <a:hlinkClick r:id="rId2"/>
              </a:rPr>
              <a:t>https://www.jneurosci.org/content/32/46/16417</a:t>
            </a:r>
            <a:r>
              <a:rPr lang="en-GB" sz="1200" dirty="0">
                <a:effectLst/>
                <a:latin typeface="Courier New" panose="02070309020205020404" pitchFamily="49" charset="0"/>
              </a:rPr>
              <a:t> </a:t>
            </a:r>
            <a:r>
              <a:rPr lang="en-GB" sz="1200" dirty="0" err="1">
                <a:effectLst/>
                <a:latin typeface="Arial" panose="020B0604020202020204" pitchFamily="34" charset="0"/>
              </a:rPr>
              <a:t>doi</a:t>
            </a:r>
            <a:r>
              <a:rPr lang="en-GB" sz="1200" dirty="0">
                <a:effectLst/>
                <a:latin typeface="Arial" panose="020B0604020202020204" pitchFamily="34" charset="0"/>
              </a:rPr>
              <a:t>: 10.1523/JNEUROSCI.3254-12.2012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>
                <a:effectLst/>
                <a:latin typeface="Arial" panose="020B0604020202020204" pitchFamily="34" charset="0"/>
              </a:rPr>
              <a:t>Fujimoto, S., van Hoof, H., &amp; </a:t>
            </a:r>
            <a:r>
              <a:rPr lang="en-GB" sz="1200" dirty="0" err="1">
                <a:effectLst/>
                <a:latin typeface="Arial" panose="020B0604020202020204" pitchFamily="34" charset="0"/>
              </a:rPr>
              <a:t>Meger</a:t>
            </a:r>
            <a:r>
              <a:rPr lang="en-GB" sz="1200" dirty="0">
                <a:effectLst/>
                <a:latin typeface="Arial" panose="020B0604020202020204" pitchFamily="34" charset="0"/>
              </a:rPr>
              <a:t>, D. (2018). Addressing function approximation error in actor-critic methods.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84200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9744BC-516C-4423-81B4-7D9BB48AA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Thesis goals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FF44B8-E516-41CF-902E-B515267B73FF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Create a reusable water-pouring reinforcement learning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Solve the environment using a state-of-the-art reinforcement learning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Explore how changes in the environment impact the performance of a RL agent.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Test approaches to make the problem in the environment more similar to the problem humans face when pouring in water.</a:t>
            </a:r>
          </a:p>
        </p:txBody>
      </p:sp>
    </p:spTree>
    <p:extLst>
      <p:ext uri="{BB962C8B-B14F-4D97-AF65-F5344CB8AC3E}">
        <p14:creationId xmlns:p14="http://schemas.microsoft.com/office/powerpoint/2010/main" val="2285590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F2153A-19F8-4DF7-81F6-BFBF0C277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C551FE0-9692-4D85-8F9D-0777DBF3C013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>
                <a:hlinkClick r:id="rId2"/>
              </a:rPr>
              <a:t>https://www.kdnuggets.com/images/reinforcement-learning-fig1-700.jpg</a:t>
            </a: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https://raw.githubusercontent.com/InteractiveComputerGraphics/SPlisHSPlasH/master/doc/images/logo.jpg</a:t>
            </a:r>
          </a:p>
        </p:txBody>
      </p:sp>
    </p:spTree>
    <p:extLst>
      <p:ext uri="{BB962C8B-B14F-4D97-AF65-F5344CB8AC3E}">
        <p14:creationId xmlns:p14="http://schemas.microsoft.com/office/powerpoint/2010/main" val="3127913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BE602D-2858-4B0C-AF36-399200363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(</a:t>
            </a:r>
            <a:r>
              <a:rPr lang="en-GB" dirty="0"/>
              <a:t>Water-)Pouring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498CE9-B530-4FCF-8A18-AD4E2B36569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500478"/>
            <a:ext cx="4161436" cy="373328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One of the most regularly executed motor control task in everyday life</a:t>
            </a:r>
            <a:r>
              <a:rPr lang="de-DE" dirty="0"/>
              <a:t>.</a:t>
            </a:r>
            <a:r>
              <a:rPr lang="en-GB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Easy for humans.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Difficult problem in robotics for many years.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497FAA5-7EBB-47D6-94AD-8E3DC17B27A0}"/>
              </a:ext>
            </a:extLst>
          </p:cNvPr>
          <p:cNvSpPr txBox="1"/>
          <p:nvPr/>
        </p:nvSpPr>
        <p:spPr>
          <a:xfrm>
            <a:off x="4802075" y="1379604"/>
            <a:ext cx="4161436" cy="2805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b="1" dirty="0"/>
              <a:t>Difficulties: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Precise motion is required.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Physical behaviour of fluid is hard to predict.</a:t>
            </a:r>
            <a:endParaRPr lang="en-GB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Uncertainty about the state of the system.</a:t>
            </a:r>
            <a:endParaRPr lang="en-GB" sz="2000" kern="120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5144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2C59B8-C15F-41EC-892E-34B13D7D3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Reinforcement Learning?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FD228E-8377-48EE-8D35-EDB4D26896E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89" y="1350000"/>
            <a:ext cx="8495967" cy="373328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Neuroscience shows that concepts of RL play an important role in human motor control. (</a:t>
            </a:r>
            <a:r>
              <a:rPr lang="sq-AL" dirty="0">
                <a:effectLst/>
                <a:latin typeface="Arial" panose="020B0604020202020204" pitchFamily="34" charset="0"/>
              </a:rPr>
              <a:t>FitzGerald</a:t>
            </a:r>
            <a:r>
              <a:rPr lang="en-GB" dirty="0"/>
              <a:t> </a:t>
            </a:r>
            <a:r>
              <a:rPr lang="sq-AL" dirty="0">
                <a:effectLst/>
                <a:latin typeface="Arial" panose="020B0604020202020204" pitchFamily="34" charset="0"/>
              </a:rPr>
              <a:t>et al.</a:t>
            </a:r>
            <a:r>
              <a:rPr lang="en-GB" dirty="0">
                <a:effectLst/>
                <a:latin typeface="Arial" panose="020B0604020202020204" pitchFamily="34" charset="0"/>
              </a:rPr>
              <a:t>, </a:t>
            </a:r>
            <a:r>
              <a:rPr lang="sq-AL" dirty="0">
                <a:effectLst/>
                <a:latin typeface="Arial" panose="020B0604020202020204" pitchFamily="34" charset="0"/>
              </a:rPr>
              <a:t>2012</a:t>
            </a:r>
            <a:r>
              <a:rPr lang="en-GB" dirty="0">
                <a:effectLst/>
                <a:latin typeface="Arial" panose="020B0604020202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</a:rPr>
              <a:t>Learning can be done by trial and error in a simulator.</a:t>
            </a:r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FB50E78-47F1-4CD0-8E7A-6CC39582C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014486"/>
            <a:ext cx="5334000" cy="2057400"/>
          </a:xfrm>
          <a:prstGeom prst="rect">
            <a:avLst/>
          </a:prstGeom>
        </p:spPr>
      </p:pic>
      <p:pic>
        <p:nvPicPr>
          <p:cNvPr id="7" name="Grafik 6" descr="Ein Bild, das ausgestaltet enthält.&#10;&#10;Automatisch generierte Beschreibung">
            <a:extLst>
              <a:ext uri="{FF2B5EF4-FFF2-40B4-BE49-F238E27FC236}">
                <a16:creationId xmlns:a16="http://schemas.microsoft.com/office/drawing/2014/main" id="{9AED3E03-60DB-4759-9BF7-709D147FCF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538447"/>
            <a:ext cx="1792893" cy="1009477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1AA73CD9-9E8C-4E8C-AE5E-F7C29C2114B1}"/>
              </a:ext>
            </a:extLst>
          </p:cNvPr>
          <p:cNvSpPr/>
          <p:nvPr/>
        </p:nvSpPr>
        <p:spPr>
          <a:xfrm>
            <a:off x="7239000" y="3649588"/>
            <a:ext cx="1293440" cy="7920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300"/>
              </a:spcAft>
            </a:pPr>
            <a:r>
              <a:rPr lang="en-GB" sz="1400" dirty="0">
                <a:solidFill>
                  <a:schemeClr val="tx1"/>
                </a:solidFill>
              </a:rPr>
              <a:t>Rotate Bottle,</a:t>
            </a:r>
          </a:p>
          <a:p>
            <a:pPr>
              <a:spcAft>
                <a:spcPts val="300"/>
              </a:spcAft>
            </a:pPr>
            <a:r>
              <a:rPr lang="en-GB" sz="1400" dirty="0">
                <a:solidFill>
                  <a:schemeClr val="tx1"/>
                </a:solidFill>
              </a:rPr>
              <a:t>Move Bottle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FF6DF0A-3967-4796-BD5E-FC94CFAACFE1}"/>
              </a:ext>
            </a:extLst>
          </p:cNvPr>
          <p:cNvSpPr txBox="1"/>
          <p:nvPr/>
        </p:nvSpPr>
        <p:spPr>
          <a:xfrm>
            <a:off x="6215767" y="4743376"/>
            <a:ext cx="23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3011911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70615D91-4752-473F-97F7-963FC89388CC}"/>
              </a:ext>
            </a:extLst>
          </p:cNvPr>
          <p:cNvSpPr txBox="1">
            <a:spLocks/>
          </p:cNvSpPr>
          <p:nvPr/>
        </p:nvSpPr>
        <p:spPr bwMode="auto">
          <a:xfrm>
            <a:off x="180489" y="1350000"/>
            <a:ext cx="8783999" cy="3733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kern="0" dirty="0"/>
              <a:t>Model a pouring scene using 3d models of a bottle and a glass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kern="0" dirty="0"/>
              <a:t>Simulate the behaviour of the water using          , an open source fluid simulator.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kern="0" dirty="0"/>
              <a:t>Water is approximated by particles that capture the properties of the fluid in a small region.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kern="0" dirty="0"/>
              <a:t>The agent controls the bottle and has the goal to pour in water into the glass.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FEA9B91-526D-4520-AA9D-B9AC0FFC9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water-pouring reinforcement learning environment</a:t>
            </a:r>
          </a:p>
        </p:txBody>
      </p:sp>
      <p:pic>
        <p:nvPicPr>
          <p:cNvPr id="5" name="Inhaltsplatzhalter 4" descr="Ein Bild, das Text, Geschirr, Teller, ClipArt enthält.&#10;&#10;Automatisch generierte Beschreibung">
            <a:extLst>
              <a:ext uri="{FF2B5EF4-FFF2-40B4-BE49-F238E27FC236}">
                <a16:creationId xmlns:a16="http://schemas.microsoft.com/office/drawing/2014/main" id="{07068879-B0BB-4D85-AEA2-749F2581787C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831" y="1849388"/>
            <a:ext cx="607313" cy="321876"/>
          </a:xfrm>
        </p:spPr>
      </p:pic>
    </p:spTree>
    <p:extLst>
      <p:ext uri="{BB962C8B-B14F-4D97-AF65-F5344CB8AC3E}">
        <p14:creationId xmlns:p14="http://schemas.microsoft.com/office/powerpoint/2010/main" val="1388576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C3E76-106D-4B36-9D4C-54BAC7B65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Degrees of freedom of the agent (actions)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5D809E7-E846-4AE2-B299-695712386183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2055" y="1349375"/>
            <a:ext cx="4841478" cy="3733800"/>
          </a:xfrm>
        </p:spPr>
      </p:pic>
    </p:spTree>
    <p:extLst>
      <p:ext uri="{BB962C8B-B14F-4D97-AF65-F5344CB8AC3E}">
        <p14:creationId xmlns:p14="http://schemas.microsoft.com/office/powerpoint/2010/main" val="12401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FE5D6E-DF03-4F2B-96E0-345138C17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MDP or POMDP?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AE0F98-37E4-45A0-A242-B29975B677BA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Humans do not fully observe the state of the system when pouring in water =&gt; POMDP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Most reinforcement learning algorithms are formulated in the domain of MPDs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30DA1031-EEC6-4ABD-9109-51BB3B2A0813}"/>
              </a:ext>
            </a:extLst>
          </p:cNvPr>
          <p:cNvSpPr/>
          <p:nvPr/>
        </p:nvSpPr>
        <p:spPr>
          <a:xfrm>
            <a:off x="395536" y="3802947"/>
            <a:ext cx="1872208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9B92EE3F-CD75-4FCE-9990-C84969B971D9}"/>
              </a:ext>
            </a:extLst>
          </p:cNvPr>
          <p:cNvSpPr/>
          <p:nvPr/>
        </p:nvSpPr>
        <p:spPr>
          <a:xfrm>
            <a:off x="2771800" y="3298890"/>
            <a:ext cx="5400600" cy="165618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Create MDP and POMDP version and compare the ability of reinforcement learning algorithms to solve each of them.</a:t>
            </a:r>
          </a:p>
        </p:txBody>
      </p:sp>
    </p:spTree>
    <p:extLst>
      <p:ext uri="{BB962C8B-B14F-4D97-AF65-F5344CB8AC3E}">
        <p14:creationId xmlns:p14="http://schemas.microsoft.com/office/powerpoint/2010/main" val="3580370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7C089B-A33F-494C-B61E-1EA783F55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POMDP vs MDP. Agent Observations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9384E47-45FC-4E15-8335-68D5F22CB45E}"/>
              </a:ext>
            </a:extLst>
          </p:cNvPr>
          <p:cNvSpPr txBox="1"/>
          <p:nvPr/>
        </p:nvSpPr>
        <p:spPr>
          <a:xfrm>
            <a:off x="181499" y="1417340"/>
            <a:ext cx="4390501" cy="2343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b="1" dirty="0"/>
              <a:t>MDP: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3D Position and Velocity of all Water Particles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Bottle Rotation and Position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Goal fill-level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B466192-273C-44FD-B277-2F6586AF3540}"/>
              </a:ext>
            </a:extLst>
          </p:cNvPr>
          <p:cNvSpPr txBox="1"/>
          <p:nvPr/>
        </p:nvSpPr>
        <p:spPr>
          <a:xfrm>
            <a:off x="4644008" y="1417340"/>
            <a:ext cx="439050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POMDP: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Fill-level of bottle and glass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Amount of spilled water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Amount of water between bottle and glass (in the air)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Bottle Rotation and Position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Goal fill-level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020175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B1094C-4F8D-4190-A059-8FCCED78B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Twin Delayed Deep Deterministic Policy Gradient (TD3)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2BFA19-9696-43A8-972A-E4D0E858728B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Model-Free reinforcement learning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Off-Policy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Continuous action and state 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Actor-Critic architecture with one deep neural network for the actor and two for the critic.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Proposed by </a:t>
            </a:r>
            <a:r>
              <a:rPr lang="sq-AL" dirty="0">
                <a:effectLst/>
                <a:latin typeface="Arial" panose="020B0604020202020204" pitchFamily="34" charset="0"/>
              </a:rPr>
              <a:t>Fujimoto et al. (2018)</a:t>
            </a:r>
            <a:r>
              <a:rPr lang="en-GB" dirty="0">
                <a:effectLst/>
                <a:latin typeface="Arial" panose="020B0604020202020204" pitchFamily="34" charset="0"/>
              </a:rPr>
              <a:t>, still considered SOTA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</a:rPr>
              <a:t>Formulated in domain of MDPs, but known to work for POMDPs if observations are discriminative enough.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2965427"/>
      </p:ext>
    </p:extLst>
  </p:cSld>
  <p:clrMapOvr>
    <a:masterClrMapping/>
  </p:clrMapOvr>
</p:sld>
</file>

<file path=ppt/theme/theme1.xml><?xml version="1.0" encoding="utf-8"?>
<a:theme xmlns:a="http://schemas.openxmlformats.org/drawingml/2006/main" name="TEST_TU_Präsentation_2010_Format_16_10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TEST_TU_Präsentation_2010_Format_16_10</Template>
  <TotalTime>0</TotalTime>
  <Words>747</Words>
  <Application>Microsoft Office PowerPoint</Application>
  <PresentationFormat>Bildschirmpräsentation (16:10)</PresentationFormat>
  <Paragraphs>92</Paragraphs>
  <Slides>20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6" baseType="lpstr">
      <vt:lpstr>Arial</vt:lpstr>
      <vt:lpstr>Bitstream Charter</vt:lpstr>
      <vt:lpstr>Courier New</vt:lpstr>
      <vt:lpstr>Stafford</vt:lpstr>
      <vt:lpstr>Wingdings</vt:lpstr>
      <vt:lpstr>TEST_TU_Präsentation_2010_Format_16_10</vt:lpstr>
      <vt:lpstr>On solving the water pouring problem with simulation and reinforcement learning</vt:lpstr>
      <vt:lpstr>Thesis goals</vt:lpstr>
      <vt:lpstr>(Water-)Pouring</vt:lpstr>
      <vt:lpstr>Why Reinforcement Learning?</vt:lpstr>
      <vt:lpstr>The water-pouring reinforcement learning environment</vt:lpstr>
      <vt:lpstr>Degrees of freedom of the agent (actions)</vt:lpstr>
      <vt:lpstr>MDP or POMDP?</vt:lpstr>
      <vt:lpstr>POMDP vs MDP. Agent Observations</vt:lpstr>
      <vt:lpstr>Twin Delayed Deep Deterministic Policy Gradient (TD3)</vt:lpstr>
      <vt:lpstr>Actor-Critic architecture to tackle MDP version</vt:lpstr>
      <vt:lpstr>Neural Network Training</vt:lpstr>
      <vt:lpstr>MDP vs POMDP deviation from target-fill level </vt:lpstr>
      <vt:lpstr>Agent behaviour depending on target fill-level</vt:lpstr>
      <vt:lpstr>Smoothness of motion</vt:lpstr>
      <vt:lpstr>Smoothness of motion</vt:lpstr>
      <vt:lpstr>Glass to glass pouring</vt:lpstr>
      <vt:lpstr>Glass to glass pouring is more difficult</vt:lpstr>
      <vt:lpstr>Pouring examples</vt:lpstr>
      <vt:lpstr>References</vt:lpstr>
      <vt:lpstr>Image Sources</vt:lpstr>
    </vt:vector>
  </TitlesOfParts>
  <Company>TUD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Ulrike Albrecht</dc:creator>
  <cp:lastModifiedBy>Yannik Keller</cp:lastModifiedBy>
  <cp:revision>38</cp:revision>
  <dcterms:created xsi:type="dcterms:W3CDTF">2016-06-27T07:47:15Z</dcterms:created>
  <dcterms:modified xsi:type="dcterms:W3CDTF">2021-04-08T22:49:05Z</dcterms:modified>
</cp:coreProperties>
</file>